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1" r:id="rId3"/>
    <p:sldMasterId id="214748367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7010400" cy="9296400"/>
  <p:embeddedFontLst>
    <p:embeddedFont>
      <p:font typeface="Poppi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boldItalic.fntdata"/><Relationship Id="rId6" Type="http://schemas.openxmlformats.org/officeDocument/2006/relationships/slide" Target="slides/slide1.xml"/><Relationship Id="rId18" Type="http://schemas.openxmlformats.org/officeDocument/2006/relationships/font" Target="fonts/Poppi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welcome everyone</a:t>
            </a:r>
            <a:endParaRPr/>
          </a:p>
        </p:txBody>
      </p:sp>
      <p:sp>
        <p:nvSpPr>
          <p:cNvPr id="166" name="Google Shape;166;p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983de47f2_0_0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g5983de47f2_0_0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Next two weeks are workshopping</a:t>
            </a:r>
            <a:endParaRPr/>
          </a:p>
        </p:txBody>
      </p:sp>
      <p:sp>
        <p:nvSpPr>
          <p:cNvPr id="175" name="Google Shape;175;g5983de47f2_0_0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983de47f2_0_31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g5983de47f2_0_31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5983de47f2_0_31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5983de47f2_0_239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Now that we have a melody and chord, it is time to add some final elements to our song.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Do you want to add more vocal parts?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Add instruments?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Add a beat?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This presentation is about these elements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5983de47f2_0_239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5b9c9b59e1_0_1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Instruments can be a great addition to your song and can help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enhance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the musical aspects of it.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Not all instruments can play chords, but if you have a piano or guitar they could do that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Other instruments could just play a harmony or support the melody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5b9c9b59e1_0_1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5b9c9b59e1_0_7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You can also add beats to your song!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This can help add depth to your song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 beat can be computer or manually made.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Even just having a beat and only a melody can be a great song.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5b9c9b59e1_0_7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b9c9b59e1_0_14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5b9c9b59e1_0_14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5b9c9b59e1_0_14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5b9c9b59e1_0_22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5b9c9b59e1_0_22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you don’t want to use physical instruments or beats, you can use music production software.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GarageBand is a good one to use, but is only for Mac Users.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can use it to loop instrument sounds and add different things to your song.</a:t>
            </a:r>
            <a:endParaRPr/>
          </a:p>
        </p:txBody>
      </p:sp>
      <p:sp>
        <p:nvSpPr>
          <p:cNvPr id="235" name="Google Shape;235;g5b9c9b59e1_0_22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5c884eaabb_0_0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5c884eaabb_0_0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case you want to play around with it, here’s a demo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Even though many won’t use it</a:t>
            </a:r>
            <a:endParaRPr/>
          </a:p>
        </p:txBody>
      </p:sp>
      <p:sp>
        <p:nvSpPr>
          <p:cNvPr id="243" name="Google Shape;243;g5c884eaabb_0_0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5c53a3d6e5_0_0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g5c53a3d6e5_0_0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welcome everyone</a:t>
            </a:r>
            <a:endParaRPr/>
          </a:p>
        </p:txBody>
      </p:sp>
      <p:sp>
        <p:nvSpPr>
          <p:cNvPr id="251" name="Google Shape;251;g5c53a3d6e5_0_0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6000"/>
              <a:buFont typeface="Poppi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1" name="Google Shape;31;p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" name="Google Shape;33;p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3000"/>
              <a:buFont typeface="Poppi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" type="body"/>
          </p:nvPr>
        </p:nvSpPr>
        <p:spPr>
          <a:xfrm>
            <a:off x="415600" y="1645433"/>
            <a:ext cx="11360800" cy="4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rgbClr val="1F2B59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6000"/>
              <a:buFont typeface="Poppi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3200"/>
              <a:buFont typeface="Poppi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3200"/>
              <a:buNone/>
              <a:defRPr sz="32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800"/>
              <a:buNone/>
              <a:defRPr sz="28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400"/>
              <a:buNone/>
              <a:defRPr sz="2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None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3200"/>
              <a:buFont typeface="Poppi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5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1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6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6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19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9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19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4" name="Google Shape;134;p2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0" name="Google Shape;140;p22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1" name="Google Shape;141;p2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3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23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8" name="Google Shape;148;p2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5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p2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  <a:defRPr b="1" i="0" sz="44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2B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F2B5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0" name="Google Shape;90;p1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6y1aOg_UO_A" TargetMode="External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bg>
      <p:bgPr>
        <a:solidFill>
          <a:srgbClr val="1F2B59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/>
          <p:nvPr/>
        </p:nvSpPr>
        <p:spPr>
          <a:xfrm>
            <a:off x="0" y="4758907"/>
            <a:ext cx="12192000" cy="20991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6"/>
          <p:cNvSpPr txBox="1"/>
          <p:nvPr>
            <p:ph type="ctrTitle"/>
          </p:nvPr>
        </p:nvSpPr>
        <p:spPr>
          <a:xfrm>
            <a:off x="603504" y="1044288"/>
            <a:ext cx="10782300" cy="31595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80"/>
              <a:buFont typeface="Poppins"/>
              <a:buNone/>
            </a:pPr>
            <a:r>
              <a:rPr lang="en-US" sz="6480">
                <a:solidFill>
                  <a:schemeClr val="lt1"/>
                </a:solidFill>
              </a:rPr>
              <a:t>Instrumentals and Beats</a:t>
            </a:r>
            <a:br>
              <a:rPr b="1" lang="en-US" sz="648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-US" sz="648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lang="en-US" sz="2520">
                <a:solidFill>
                  <a:schemeClr val="lt1"/>
                </a:solidFill>
              </a:rPr>
              <a:t>Music Corps, June 2019</a:t>
            </a:r>
            <a:endParaRPr b="0" sz="324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0" name="Google Shape;17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5232359"/>
            <a:ext cx="3132273" cy="839002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6"/>
          <p:cNvSpPr/>
          <p:nvPr/>
        </p:nvSpPr>
        <p:spPr>
          <a:xfrm>
            <a:off x="8783406" y="5702029"/>
            <a:ext cx="29690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325EAB"/>
                </a:solidFill>
                <a:latin typeface="Poppins"/>
                <a:ea typeface="Poppins"/>
                <a:cs typeface="Poppins"/>
                <a:sym typeface="Poppins"/>
              </a:rPr>
              <a:t>humansinharmony.org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>
            <p:ph type="title"/>
          </p:nvPr>
        </p:nvSpPr>
        <p:spPr>
          <a:xfrm>
            <a:off x="504425" y="1397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Schedule</a:t>
            </a:r>
            <a:endParaRPr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8" name="Google Shape;178;p27"/>
          <p:cNvSpPr txBox="1"/>
          <p:nvPr>
            <p:ph idx="1" type="body"/>
          </p:nvPr>
        </p:nvSpPr>
        <p:spPr>
          <a:xfrm>
            <a:off x="838200" y="1541200"/>
            <a:ext cx="10515600" cy="46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8435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b="1"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Orientation and introduction with student interns</a:t>
            </a:r>
            <a:endParaRPr b="1"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1930" lvl="1" marL="6858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1: June 11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78435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b="1"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Brainstorming, storytelling, song structure, lyrics</a:t>
            </a:r>
            <a:endParaRPr b="1"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1930" lvl="1" marL="6858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2: June 18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1930" lvl="1" marL="6858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Invite a community member from your organization to join you in this session as well as following sessions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78435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b="1"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Lyrics and melody</a:t>
            </a:r>
            <a:endParaRPr b="1"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1930" lvl="1" marL="6858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3: June 25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78435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b="1"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Melody and instrumentals</a:t>
            </a:r>
            <a:endParaRPr b="1"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1930" lvl="1" marL="6858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4: July 2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b="1"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Instrumentals and workshopping</a:t>
            </a:r>
            <a:endParaRPr b="1"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1" marL="6858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Weeks 5-6: July 9-16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b="1"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Recording</a:t>
            </a:r>
            <a:endParaRPr b="1"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1" marL="6858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7: July 23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b="1"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Performance</a:t>
            </a:r>
            <a:endParaRPr b="1"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1" marL="6858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Week 8: July 30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28600" lvl="1" marL="6858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rgbClr val="062F55"/>
              </a:buClr>
              <a:buSzPts val="1800"/>
              <a:buFont typeface="Poppins"/>
              <a:buChar char="•"/>
            </a:pPr>
            <a:r>
              <a:rPr lang="en-US"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Song-sharing performance at a host organization theater, open to all participants, community members, organization staff, and wider community </a:t>
            </a:r>
            <a:endParaRPr sz="180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2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20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2286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rPr>
              <a:t>Step-by-Step Guide to Songwriting</a:t>
            </a:r>
            <a:endParaRPr b="1">
              <a:solidFill>
                <a:srgbClr val="062F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85" name="Google Shape;185;p28"/>
          <p:cNvGrpSpPr/>
          <p:nvPr/>
        </p:nvGrpSpPr>
        <p:grpSpPr>
          <a:xfrm>
            <a:off x="838854" y="2122869"/>
            <a:ext cx="10514338" cy="3317738"/>
            <a:chOff x="654" y="251744"/>
            <a:chExt cx="10514338" cy="3317738"/>
          </a:xfrm>
        </p:grpSpPr>
        <p:sp>
          <p:nvSpPr>
            <p:cNvPr id="186" name="Google Shape;186;p28"/>
            <p:cNvSpPr/>
            <p:nvPr/>
          </p:nvSpPr>
          <p:spPr>
            <a:xfrm rot="5400000">
              <a:off x="387504" y="1985916"/>
              <a:ext cx="1165200" cy="1938900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8"/>
            <p:cNvSpPr txBox="1"/>
            <p:nvPr/>
          </p:nvSpPr>
          <p:spPr>
            <a:xfrm>
              <a:off x="193000" y="2565230"/>
              <a:ext cx="1750500" cy="97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i="0" lang="en-US" sz="1900" u="none" cap="none" strike="noStrik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Learn and discover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88" name="Google Shape;188;p28"/>
            <p:cNvSpPr/>
            <p:nvPr/>
          </p:nvSpPr>
          <p:spPr>
            <a:xfrm>
              <a:off x="1613170" y="1843187"/>
              <a:ext cx="330300" cy="330300"/>
            </a:xfrm>
            <a:prstGeom prst="triangle">
              <a:avLst>
                <a:gd fmla="val 100000" name="adj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8"/>
            <p:cNvSpPr/>
            <p:nvPr/>
          </p:nvSpPr>
          <p:spPr>
            <a:xfrm rot="5400000">
              <a:off x="2530375" y="1455660"/>
              <a:ext cx="1165200" cy="1938900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8"/>
            <p:cNvSpPr/>
            <p:nvPr/>
          </p:nvSpPr>
          <p:spPr>
            <a:xfrm>
              <a:off x="2335879" y="2034982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8"/>
            <p:cNvSpPr txBox="1"/>
            <p:nvPr/>
          </p:nvSpPr>
          <p:spPr>
            <a:xfrm>
              <a:off x="2335879" y="2034982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i="0" lang="en-US" sz="1900" u="none" cap="none" strike="noStrik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Write the lyrics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2" name="Google Shape;192;p28"/>
            <p:cNvSpPr/>
            <p:nvPr/>
          </p:nvSpPr>
          <p:spPr>
            <a:xfrm>
              <a:off x="3756041" y="1312931"/>
              <a:ext cx="330300" cy="330300"/>
            </a:xfrm>
            <a:prstGeom prst="triangle">
              <a:avLst>
                <a:gd fmla="val 100000" name="adj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8"/>
            <p:cNvSpPr/>
            <p:nvPr/>
          </p:nvSpPr>
          <p:spPr>
            <a:xfrm rot="5400000">
              <a:off x="4673247" y="925404"/>
              <a:ext cx="1165200" cy="1938900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8"/>
            <p:cNvSpPr/>
            <p:nvPr/>
          </p:nvSpPr>
          <p:spPr>
            <a:xfrm>
              <a:off x="4478750" y="1504726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8"/>
            <p:cNvSpPr txBox="1"/>
            <p:nvPr/>
          </p:nvSpPr>
          <p:spPr>
            <a:xfrm>
              <a:off x="4478750" y="1504725"/>
              <a:ext cx="1750500" cy="97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i="0" lang="en-US" sz="1900" u="none" cap="none" strike="noStrik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Create a melody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6" name="Google Shape;196;p28"/>
            <p:cNvSpPr/>
            <p:nvPr/>
          </p:nvSpPr>
          <p:spPr>
            <a:xfrm>
              <a:off x="5898912" y="782676"/>
              <a:ext cx="330300" cy="330300"/>
            </a:xfrm>
            <a:prstGeom prst="triangle">
              <a:avLst>
                <a:gd fmla="val 100000" name="adj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8"/>
            <p:cNvSpPr/>
            <p:nvPr/>
          </p:nvSpPr>
          <p:spPr>
            <a:xfrm rot="5400000">
              <a:off x="6816118" y="395149"/>
              <a:ext cx="1165200" cy="1938900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8"/>
            <p:cNvSpPr/>
            <p:nvPr/>
          </p:nvSpPr>
          <p:spPr>
            <a:xfrm>
              <a:off x="6621621" y="974470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8"/>
            <p:cNvSpPr txBox="1"/>
            <p:nvPr/>
          </p:nvSpPr>
          <p:spPr>
            <a:xfrm>
              <a:off x="6621625" y="974475"/>
              <a:ext cx="1750500" cy="972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i="0" lang="en-US" sz="1800" u="none" cap="none" strike="noStrik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Add chords, beats, instrumentals</a:t>
              </a:r>
              <a:endParaRPr sz="18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00" name="Google Shape;200;p28"/>
            <p:cNvSpPr/>
            <p:nvPr/>
          </p:nvSpPr>
          <p:spPr>
            <a:xfrm>
              <a:off x="8041783" y="252420"/>
              <a:ext cx="330300" cy="330300"/>
            </a:xfrm>
            <a:prstGeom prst="triangle">
              <a:avLst>
                <a:gd fmla="val 100000" name="adj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8"/>
            <p:cNvSpPr/>
            <p:nvPr/>
          </p:nvSpPr>
          <p:spPr>
            <a:xfrm rot="5400000">
              <a:off x="8958989" y="-135106"/>
              <a:ext cx="1165200" cy="1938900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8"/>
            <p:cNvSpPr/>
            <p:nvPr/>
          </p:nvSpPr>
          <p:spPr>
            <a:xfrm>
              <a:off x="8764492" y="444215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8"/>
            <p:cNvSpPr txBox="1"/>
            <p:nvPr/>
          </p:nvSpPr>
          <p:spPr>
            <a:xfrm>
              <a:off x="8764492" y="444215"/>
              <a:ext cx="1750500" cy="15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i="0" lang="en-US" sz="1900" u="none" cap="none" strike="noStrik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Record and </a:t>
              </a:r>
              <a:r>
                <a:rPr lang="en-US" sz="1900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perform</a:t>
              </a:r>
              <a:r>
                <a:rPr i="0" lang="en-US" sz="1900" u="none" cap="none" strike="noStrike">
                  <a:solidFill>
                    <a:srgbClr val="062F55"/>
                  </a:solidFill>
                  <a:latin typeface="Poppins"/>
                  <a:ea typeface="Poppins"/>
                  <a:cs typeface="Poppins"/>
                  <a:sym typeface="Poppins"/>
                </a:rPr>
                <a:t> song</a:t>
              </a:r>
              <a:endParaRPr sz="1900">
                <a:solidFill>
                  <a:srgbClr val="062F5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Song Elements</a:t>
            </a:r>
            <a:endParaRPr/>
          </a:p>
        </p:txBody>
      </p:sp>
      <p:sp>
        <p:nvSpPr>
          <p:cNvPr id="209" name="Google Shape;209;p29"/>
          <p:cNvSpPr txBox="1"/>
          <p:nvPr>
            <p:ph idx="1" type="body"/>
          </p:nvPr>
        </p:nvSpPr>
        <p:spPr>
          <a:xfrm>
            <a:off x="838201" y="1825625"/>
            <a:ext cx="8650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Now that you have the melody and chords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we can start adding more to the song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Instruments? Beats?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You could even add other vocal parts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10" name="Google Shape;210;p29"/>
          <p:cNvPicPr preferRelativeResize="0"/>
          <p:nvPr/>
        </p:nvPicPr>
        <p:blipFill rotWithShape="1">
          <a:blip r:embed="rId3">
            <a:alphaModFix/>
          </a:blip>
          <a:srcRect b="14288" l="7139" r="7148" t="0"/>
          <a:stretch/>
        </p:blipFill>
        <p:spPr>
          <a:xfrm>
            <a:off x="6943525" y="2863225"/>
            <a:ext cx="5899975" cy="399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Instruments</a:t>
            </a:r>
            <a:endParaRPr/>
          </a:p>
        </p:txBody>
      </p:sp>
      <p:sp>
        <p:nvSpPr>
          <p:cNvPr id="216" name="Google Shape;216;p30"/>
          <p:cNvSpPr txBox="1"/>
          <p:nvPr>
            <p:ph idx="1" type="body"/>
          </p:nvPr>
        </p:nvSpPr>
        <p:spPr>
          <a:xfrm>
            <a:off x="838201" y="1825625"/>
            <a:ext cx="8650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Do you want your song to be accompanied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by an instrument?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Can play the chords for your melody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Can add harmony or support the melody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17" name="Google Shape;21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5199" y="1843225"/>
            <a:ext cx="4624399" cy="326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B59"/>
              </a:buClr>
              <a:buSzPts val="4400"/>
              <a:buFont typeface="Poppins"/>
              <a:buNone/>
            </a:pPr>
            <a:r>
              <a:rPr lang="en-US"/>
              <a:t>Beats</a:t>
            </a:r>
            <a:endParaRPr/>
          </a:p>
        </p:txBody>
      </p:sp>
      <p:sp>
        <p:nvSpPr>
          <p:cNvPr id="223" name="Google Shape;223;p31"/>
          <p:cNvSpPr txBox="1"/>
          <p:nvPr>
            <p:ph idx="1" type="body"/>
          </p:nvPr>
        </p:nvSpPr>
        <p:spPr>
          <a:xfrm>
            <a:off x="838201" y="1825625"/>
            <a:ext cx="8650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Beats can add style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Computer generated or made with the body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A beat and a melody goes a long way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rPr lang="en-US"/>
              <a:t>Examples: Claps, Stomps, rap beat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2B59"/>
              </a:buClr>
              <a:buSzPts val="24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24" name="Google Shape;22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2175" y="1253400"/>
            <a:ext cx="3831446" cy="435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Cup Song</a:t>
            </a:r>
            <a:endParaRPr/>
          </a:p>
        </p:txBody>
      </p:sp>
      <p:pic>
        <p:nvPicPr>
          <p:cNvPr descr="Check out our epic song with Coke Bottles! https://www.youtube.com/watch?v=ZzuRvzsNpTU&#10;SUBSCRIBE! I promise, it's fun :1 http://bit.ly/SubscribeKHS&#10;&#10;Stream/Download our cover: http://smarturl.it/nhseds1&#10;&#10;Check out our online store with shirts, cd's and other cool stuff here:&#10;http://www.kurthugoschneider.com/store&#10;_______________________________&#10;&#10;GET IN TOUCH!&#10;&#10;SAM TSUI:&#10;Facebook: http://www.facebook.com/samtsuimusic&#10;Twitter: http://www.twitter.com/samueltsui&#10;Youtube: http://www.youtube.com/thesamtsui&#10;&#10;KURT SCHNEIDER: &#10;Facebook: http://www.facebook.com/kurthugoschneider&#10;Twitter: http://www.twitter.com/kurthschneider&#10;&#10;KINA GRANNIS:&#10;Facebook: http://www.facebook.com/kinagrannis&#10;Twitter: http://www.twitter.com/kinagrannis&#10;Youtube: http://www.youtube.com/kinagrannis&#10;&#10;ALEX G:&#10;Facebook: http://www.facebook.com/HelloAlexG&#10;Twitter: http://www.twitter.com/AlexGMusic7&#10;Youtube: http://www.youtube.com/AlexGMusic7&#10;&#10;Video by Manny Figs&#10;Instagram: http://instagram.com/mannyfigs01&#10;_______________________________&#10;&#10;&quot;Cups (When I'm Gone)&quot; -- originally by The Carter Family, more recently Lulu and the Lampshades and then Anna Kendrick from the 2012 film, 'Pitch Perfect'.&#10;Written by: A.P. Carter, Luisa Gerstein and Heloise Tunstall-Behrens&#10;Published by: Peer International &amp; BMG Gold Songs" id="231" name="Google Shape;231;p32" title="CUPS!! - Pitch Perfect - Sam Tsui, Alex G, Kina Grannis, Kurt Schneid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1301" y="1690825"/>
            <a:ext cx="6529375" cy="489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GarageBand</a:t>
            </a:r>
            <a:endParaRPr/>
          </a:p>
        </p:txBody>
      </p:sp>
      <p:sp>
        <p:nvSpPr>
          <p:cNvPr id="238" name="Google Shape;238;p3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For Mac users only!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A </a:t>
            </a:r>
            <a:r>
              <a:rPr lang="en-US"/>
              <a:t>convenient</a:t>
            </a:r>
            <a:r>
              <a:rPr lang="en-US"/>
              <a:t> way to add digital beats and instruments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A great and easy way to see how different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instruments and beats sound</a:t>
            </a:r>
            <a:endParaRPr/>
          </a:p>
        </p:txBody>
      </p:sp>
      <p:pic>
        <p:nvPicPr>
          <p:cNvPr descr="Image result for garageband" id="239" name="Google Shape;239;p33" title="https://apps.apple.com/ro/app/garageband/id4087097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04000" y="3770000"/>
            <a:ext cx="3088000" cy="30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LMMS</a:t>
            </a:r>
            <a:endParaRPr/>
          </a:p>
        </p:txBody>
      </p:sp>
      <p:sp>
        <p:nvSpPr>
          <p:cNvPr id="246" name="Google Shape;246;p3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Free music production software for PC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Great way to add beats and instruments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Try out the various instruments and beats it has!</a:t>
            </a:r>
            <a:endParaRPr/>
          </a:p>
        </p:txBody>
      </p:sp>
      <p:pic>
        <p:nvPicPr>
          <p:cNvPr descr="Image result for LMMs logo" id="247" name="Google Shape;247;p34" title="https://lmms.io/branding/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12675" y="0"/>
            <a:ext cx="2179325" cy="217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bg>
      <p:bgPr>
        <a:solidFill>
          <a:srgbClr val="1F2B59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/>
          <p:nvPr/>
        </p:nvSpPr>
        <p:spPr>
          <a:xfrm>
            <a:off x="0" y="4758907"/>
            <a:ext cx="12192000" cy="20991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5"/>
          <p:cNvSpPr txBox="1"/>
          <p:nvPr>
            <p:ph type="ctrTitle"/>
          </p:nvPr>
        </p:nvSpPr>
        <p:spPr>
          <a:xfrm>
            <a:off x="603504" y="1044288"/>
            <a:ext cx="10782300" cy="31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80"/>
              <a:buFont typeface="Poppins"/>
              <a:buNone/>
            </a:pPr>
            <a:r>
              <a:rPr lang="en-US" sz="6480">
                <a:solidFill>
                  <a:schemeClr val="lt1"/>
                </a:solidFill>
              </a:rPr>
              <a:t>Personal Experiences</a:t>
            </a:r>
            <a:br>
              <a:rPr b="1" lang="en-US" sz="648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br>
              <a:rPr b="1" lang="en-US" sz="648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lang="en-US" sz="2520">
                <a:solidFill>
                  <a:schemeClr val="lt1"/>
                </a:solidFill>
              </a:rPr>
              <a:t>Sebastian on Music Production</a:t>
            </a:r>
            <a:endParaRPr b="0" sz="324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55" name="Google Shape;25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5232359"/>
            <a:ext cx="3132272" cy="839001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5"/>
          <p:cNvSpPr/>
          <p:nvPr/>
        </p:nvSpPr>
        <p:spPr>
          <a:xfrm>
            <a:off x="8783406" y="5702029"/>
            <a:ext cx="296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325EAB"/>
                </a:solidFill>
                <a:latin typeface="Poppins"/>
                <a:ea typeface="Poppins"/>
                <a:cs typeface="Poppins"/>
                <a:sym typeface="Poppins"/>
              </a:rPr>
              <a:t>humansinharmony.org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